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4" r:id="rId1"/>
  </p:sldMasterIdLst>
  <p:notesMasterIdLst>
    <p:notesMasterId r:id="rId16"/>
  </p:notesMasterIdLst>
  <p:sldIdLst>
    <p:sldId id="256" r:id="rId2"/>
    <p:sldId id="266" r:id="rId3"/>
    <p:sldId id="258" r:id="rId4"/>
    <p:sldId id="272" r:id="rId5"/>
    <p:sldId id="263" r:id="rId6"/>
    <p:sldId id="264" r:id="rId7"/>
    <p:sldId id="260" r:id="rId8"/>
    <p:sldId id="267" r:id="rId9"/>
    <p:sldId id="265" r:id="rId10"/>
    <p:sldId id="271" r:id="rId11"/>
    <p:sldId id="259" r:id="rId12"/>
    <p:sldId id="269" r:id="rId13"/>
    <p:sldId id="270" r:id="rId14"/>
    <p:sldId id="261" r:id="rId15"/>
  </p:sldIdLst>
  <p:sldSz cx="9144000" cy="5143500" type="screen16x9"/>
  <p:notesSz cx="6858000" cy="9144000"/>
  <p:embeddedFontLst>
    <p:embeddedFont>
      <p:font typeface="Open Sans" charset="0"/>
      <p:regular r:id="rId17"/>
      <p:bold r:id="rId18"/>
      <p:italic r:id="rId19"/>
      <p:boldItalic r:id="rId20"/>
    </p:embeddedFont>
    <p:embeddedFont>
      <p:font typeface="Montserrat" charset="0"/>
      <p:regular r:id="rId21"/>
      <p:bold r:id="rId22"/>
      <p:italic r:id="rId23"/>
      <p:boldItalic r:id="rId24"/>
    </p:embeddedFont>
    <p:embeddedFont>
      <p:font typeface="Century Gothic" pitchFamily="34" charset="0"/>
      <p:regular r:id="rId25"/>
      <p:bold r:id="rId26"/>
      <p:italic r:id="rId27"/>
      <p:boldItalic r:id="rId28"/>
    </p:embeddedFont>
    <p:embeddedFont>
      <p:font typeface="Book Antiqua" pitchFamily="18" charset="0"/>
      <p:regular r:id="rId29"/>
      <p:bold r:id="rId30"/>
      <p:italic r:id="rId31"/>
      <p:boldItalic r:id="rId32"/>
    </p:embeddedFont>
    <p:embeddedFont>
      <p:font typeface="Wingdings 3" pitchFamily="18" charset="2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130" autoAdjust="0"/>
    <p:restoredTop sz="96247" autoAdjust="0"/>
  </p:normalViewPr>
  <p:slideViewPr>
    <p:cSldViewPr snapToGrid="0">
      <p:cViewPr>
        <p:scale>
          <a:sx n="130" d="100"/>
          <a:sy n="130" d="100"/>
        </p:scale>
        <p:origin x="42" y="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13a43354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213a4335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121a8bf0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121a8bf0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13a43354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13a43354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2272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13a43354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13a43354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9827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13a43354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13a43354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22729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13a43354d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13a43354d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13a43354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13a43354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97027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13a43354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13a43354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13a43354d_0_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213a43354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41721323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17293504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8420350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08282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1139965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92654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12642705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426115833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4589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20529247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19340768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14822914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29983237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20029550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34181621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20241505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xmlns="" val="790548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523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czarykuchenne.blogspot.com/2012/04/dobre-strony-jedzenia-po-wegansku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13" Type="http://schemas.openxmlformats.org/officeDocument/2006/relationships/image" Target="../media/image28.gif"/><Relationship Id="rId3" Type="http://schemas.openxmlformats.org/officeDocument/2006/relationships/image" Target="../media/image1.png"/><Relationship Id="rId7" Type="http://schemas.openxmlformats.org/officeDocument/2006/relationships/hyperlink" Target="https://maken.wikiwijs.nl/103380/ICT_Basisvaardigheden_voor_EOA_leerlingen__Stedelijk_College_Eindhoven__OBB" TargetMode="External"/><Relationship Id="rId12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zapiskipolonistki.blogspot.com/2019/09/024-scenariusz-lekcji-podsumowanie.html" TargetMode="External"/><Relationship Id="rId11" Type="http://schemas.openxmlformats.org/officeDocument/2006/relationships/image" Target="../media/image26.gif"/><Relationship Id="rId5" Type="http://schemas.openxmlformats.org/officeDocument/2006/relationships/hyperlink" Target="https://creativecommons.org/licenses/by-sa/3.0/" TargetMode="External"/><Relationship Id="rId15" Type="http://schemas.openxmlformats.org/officeDocument/2006/relationships/image" Target="../media/image30.gif"/><Relationship Id="rId10" Type="http://schemas.openxmlformats.org/officeDocument/2006/relationships/image" Target="../media/image25.gif"/><Relationship Id="rId4" Type="http://schemas.openxmlformats.org/officeDocument/2006/relationships/hyperlink" Target="https://czarykuchenne.blogspot.com/2012/04/dobre-strony-jedzenia-po-wegansku.html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gif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dobrosmaki.blogspot.com/2012/06/wieprzowina-z-papryka-po-syczuansku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3"/>
          <p:cNvSpPr txBox="1"/>
          <p:nvPr/>
        </p:nvSpPr>
        <p:spPr>
          <a:xfrm>
            <a:off x="2725525" y="2216425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43"/>
          <p:cNvSpPr txBox="1"/>
          <p:nvPr/>
        </p:nvSpPr>
        <p:spPr>
          <a:xfrm>
            <a:off x="644575" y="1117050"/>
            <a:ext cx="18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xmlns="" id="{AB9C455C-8A40-6D4E-2DDB-EAC22173FF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150" y="1059415"/>
            <a:ext cx="4341706" cy="354120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E1942A61-A9E5-A0BD-D369-7FB4C5D3B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xmlns="" id="{2D33CE1F-1A22-0913-69AD-0BAC2EC3A491}"/>
              </a:ext>
            </a:extLst>
          </p:cNvPr>
          <p:cNvSpPr/>
          <p:nvPr/>
        </p:nvSpPr>
        <p:spPr>
          <a:xfrm>
            <a:off x="644575" y="472400"/>
            <a:ext cx="4713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2800" b="1" dirty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GRUPA PROJEKTOWA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xmlns="" id="{B94985FF-7986-E640-B322-0D4B41CF4A0F}"/>
              </a:ext>
            </a:extLst>
          </p:cNvPr>
          <p:cNvSpPr/>
          <p:nvPr/>
        </p:nvSpPr>
        <p:spPr>
          <a:xfrm>
            <a:off x="1247220" y="1519837"/>
            <a:ext cx="664957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3200" b="1" dirty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PRZED JAKIMI WYZWANIAMI </a:t>
            </a:r>
          </a:p>
          <a:p>
            <a:pPr algn="ctr"/>
            <a:r>
              <a:rPr lang="pl-PL" sz="3200" b="1" dirty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STANĘLIŚMY?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2A16946E-056E-298E-7491-99E2A4E5CC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578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E77EAFEB-2767-8F92-7076-FF87BA3F90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xmlns="" id="{E25FEFC0-218D-914B-BB22-1C78124ED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292" y="1030878"/>
            <a:ext cx="4891417" cy="3563245"/>
          </a:xfrm>
          <a:prstGeom prst="rect">
            <a:avLst/>
          </a:prstGeom>
        </p:spPr>
      </p:pic>
      <p:sp>
        <p:nvSpPr>
          <p:cNvPr id="17" name="Prostokąt 16">
            <a:extLst>
              <a:ext uri="{FF2B5EF4-FFF2-40B4-BE49-F238E27FC236}">
                <a16:creationId xmlns:a16="http://schemas.microsoft.com/office/drawing/2014/main" xmlns="" id="{C56414D9-A19E-8841-0A21-42E410A45959}"/>
              </a:ext>
            </a:extLst>
          </p:cNvPr>
          <p:cNvSpPr/>
          <p:nvPr/>
        </p:nvSpPr>
        <p:spPr>
          <a:xfrm>
            <a:off x="2602381" y="305623"/>
            <a:ext cx="36872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2800" b="1" dirty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TO OSTATNI BUG…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41625E4A-8DCB-ABD0-C13E-4A2FB692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83" y="1073522"/>
            <a:ext cx="6160315" cy="3449777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xmlns="" id="{127F636B-AB74-4525-AEDB-0D84B0EB8C8D}"/>
              </a:ext>
            </a:extLst>
          </p:cNvPr>
          <p:cNvSpPr/>
          <p:nvPr/>
        </p:nvSpPr>
        <p:spPr>
          <a:xfrm>
            <a:off x="1628553" y="305623"/>
            <a:ext cx="56348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2800" b="1" dirty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MAŁO CZASU – DUŻO PRACY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DBD3BE46-BE8C-ED20-33E5-6AEFA7FA94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342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2A16946E-056E-298E-7491-99E2A4E5CC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  <p:pic>
        <p:nvPicPr>
          <p:cNvPr id="11" name="Obraz 10" descr="1.png"/>
          <p:cNvPicPr>
            <a:picLocks noChangeAspect="1"/>
          </p:cNvPicPr>
          <p:nvPr/>
        </p:nvPicPr>
        <p:blipFill>
          <a:blip r:embed="rId4"/>
          <a:srcRect t="779"/>
          <a:stretch>
            <a:fillRect/>
          </a:stretch>
        </p:blipFill>
        <p:spPr>
          <a:xfrm>
            <a:off x="751782" y="782726"/>
            <a:ext cx="4012088" cy="3964143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xmlns="" id="{127F636B-AB74-4525-AEDB-0D84B0EB8C8D}"/>
              </a:ext>
            </a:extLst>
          </p:cNvPr>
          <p:cNvSpPr/>
          <p:nvPr/>
        </p:nvSpPr>
        <p:spPr>
          <a:xfrm>
            <a:off x="965408" y="239788"/>
            <a:ext cx="35702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2800" b="1" dirty="0" smtClean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ZROBILIŚMY TO !!!</a:t>
            </a:r>
            <a:endParaRPr lang="pl-PL" sz="2800" b="1" dirty="0">
              <a:ln/>
              <a:solidFill>
                <a:schemeClr val="tx1"/>
              </a:solidFill>
              <a:latin typeface="Montserrat" panose="00000500000000000000" pitchFamily="2" charset="-18"/>
              <a:sym typeface="Montserrat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5193792" y="1616653"/>
            <a:ext cx="30431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b="1" dirty="0" smtClean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DZIĘKUJEMY </a:t>
            </a:r>
          </a:p>
          <a:p>
            <a:pPr algn="ctr"/>
            <a:r>
              <a:rPr lang="pl-PL" sz="3200" b="1" dirty="0" smtClean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ZA </a:t>
            </a:r>
          </a:p>
          <a:p>
            <a:pPr algn="ctr"/>
            <a:r>
              <a:rPr lang="pl-PL" sz="3200" b="1" dirty="0" smtClean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UWAGĘ </a:t>
            </a:r>
            <a:r>
              <a:rPr lang="pl-PL" sz="3200" b="1" dirty="0" smtClean="0">
                <a:ln/>
                <a:solidFill>
                  <a:schemeClr val="tx1"/>
                </a:solidFill>
                <a:latin typeface="Montserrat" panose="00000500000000000000" pitchFamily="2" charset="-18"/>
                <a:sym typeface="Wingdings" pitchFamily="2" charset="2"/>
              </a:rPr>
              <a:t></a:t>
            </a:r>
            <a:endParaRPr lang="pl-PL" sz="3200" b="1" dirty="0">
              <a:ln/>
              <a:solidFill>
                <a:schemeClr val="tx1"/>
              </a:solidFill>
              <a:latin typeface="Montserrat" panose="00000500000000000000" pitchFamily="2" charset="-1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934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xmlns="" id="{A4674706-ABA6-7B27-4C67-A0719084773C}"/>
              </a:ext>
            </a:extLst>
          </p:cNvPr>
          <p:cNvSpPr txBox="1"/>
          <p:nvPr/>
        </p:nvSpPr>
        <p:spPr>
          <a:xfrm>
            <a:off x="1166767" y="1162675"/>
            <a:ext cx="6392024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pl-PL" sz="1100" b="0" i="0" u="none" strike="noStrike" cap="none" dirty="0" smtClean="0">
                <a:solidFill>
                  <a:schemeClr val="dk1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</a:rPr>
              <a:t>Warzywa i owoce - </a:t>
            </a:r>
            <a:r>
              <a:rPr lang="pl-PL" sz="1100" b="0" i="0" u="sng" strike="noStrike" cap="none" dirty="0" smtClean="0">
                <a:solidFill>
                  <a:srgbClr val="FB4A18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To zdjęcie</a:t>
            </a:r>
            <a:r>
              <a:rPr lang="pl-PL" sz="1100" b="0" i="0" u="none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</a:rPr>
              <a:t>, autor: Nieznany autor, licencja: </a:t>
            </a:r>
            <a:r>
              <a:rPr lang="pl-PL" sz="1100" b="0" i="0" u="sng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BY-SA</a:t>
            </a:r>
            <a:endParaRPr lang="pl-PL" sz="1100" b="0" i="0" u="none" strike="noStrike" cap="none" dirty="0" smtClean="0">
              <a:solidFill>
                <a:srgbClr val="000000"/>
              </a:solidFill>
              <a:latin typeface="Montserrat" panose="00000500000000000000" pitchFamily="2" charset="-18"/>
              <a:ea typeface="Book Antiqua"/>
              <a:cs typeface="Book Antiqua"/>
              <a:sym typeface="Book Antiqu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pl-PL" sz="1100" b="0" i="0" u="none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</a:rPr>
              <a:t>https://www.gify.net/img-gotowanie-emotikon-ruchomy-obrazek-0001-185452.htm</a:t>
            </a:r>
            <a:endParaRPr lang="pl-PL" sz="1100" dirty="0" smtClean="0">
              <a:latin typeface="Montserrat" panose="00000500000000000000" pitchFamily="2" charset="-18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pl-PL" sz="1100" b="0" i="0" u="none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</a:rPr>
              <a:t>https://www.gify.net/img-gotowanie-emotikon-ruchomy-obrazek-0017-185468.htm</a:t>
            </a:r>
            <a:endParaRPr lang="pl-PL" sz="1100" dirty="0" smtClean="0">
              <a:latin typeface="Montserrat" panose="00000500000000000000" pitchFamily="2" charset="-18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pl-PL" sz="1100" b="0" i="0" u="none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</a:rPr>
              <a:t>https://www.gify.net/img-gotowanie-emotikon-ruchomy-obrazek-0007-185458.htm</a:t>
            </a:r>
            <a:endParaRPr lang="pl-PL" sz="1100" dirty="0" smtClean="0">
              <a:latin typeface="Montserrat" panose="00000500000000000000" pitchFamily="2" charset="-18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pl-PL" sz="1100" b="0" i="0" u="none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</a:rPr>
              <a:t>https://www.gify.net/img-gotowanie-emotikon-ruchomy-obrazek-0026-185477.htm</a:t>
            </a:r>
            <a:endParaRPr lang="pl-PL" sz="1100" dirty="0" smtClean="0">
              <a:latin typeface="Montserrat" panose="00000500000000000000" pitchFamily="2" charset="-18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pl-PL" sz="1100" b="0" i="0" u="none" strike="noStrike" cap="none" dirty="0" smtClean="0">
                <a:solidFill>
                  <a:schemeClr val="dk1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</a:rPr>
              <a:t>Podsumowanie projektu - </a:t>
            </a:r>
            <a:r>
              <a:rPr lang="pl-PL" sz="1100" b="0" i="0" u="sng" strike="noStrike" cap="none" dirty="0" smtClean="0">
                <a:solidFill>
                  <a:srgbClr val="FB4A18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To zdjęcie</a:t>
            </a:r>
            <a:r>
              <a:rPr lang="pl-PL" sz="1100" b="0" i="0" u="none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</a:rPr>
              <a:t>, autor: Nieznany autor, licencja: </a:t>
            </a:r>
            <a:r>
              <a:rPr lang="pl-PL" sz="1100" b="0" i="0" u="sng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ea typeface="Book Antiqua"/>
                <a:cs typeface="Book Antiqua"/>
                <a:sym typeface="Book Antiqua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BY-SA</a:t>
            </a:r>
            <a:endParaRPr lang="pl-PL" sz="1100" b="0" i="0" u="none" strike="noStrike" cap="none" dirty="0" smtClean="0">
              <a:solidFill>
                <a:srgbClr val="000000"/>
              </a:solidFill>
              <a:latin typeface="Montserrat" panose="00000500000000000000" pitchFamily="2" charset="-18"/>
              <a:ea typeface="Book Antiqua"/>
              <a:cs typeface="Book Antiqua"/>
              <a:sym typeface="Book Antiqu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pl-PL" sz="1100" b="0" i="0" u="sng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To zdjęcie</a:t>
            </a:r>
            <a:r>
              <a:rPr lang="pl-PL" sz="1100" b="0" i="0" u="none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sym typeface="Arial"/>
              </a:rPr>
              <a:t>, autor: Nieznany autor, licencja: </a:t>
            </a:r>
            <a:r>
              <a:rPr lang="pl-PL" sz="1100" b="0" i="0" u="sng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</a:t>
            </a:r>
            <a:endParaRPr lang="pl-PL" sz="1100" b="0" i="0" u="none" strike="noStrike" cap="none" dirty="0" smtClean="0">
              <a:solidFill>
                <a:srgbClr val="000000"/>
              </a:solidFill>
              <a:latin typeface="Montserrat" panose="00000500000000000000" pitchFamily="2" charset="-18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pl-PL" sz="1100" b="0" i="0" u="sng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To zdjęcie</a:t>
            </a:r>
            <a:r>
              <a:rPr lang="pl-PL" sz="1100" b="0" i="0" u="none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sym typeface="Arial"/>
              </a:rPr>
              <a:t>, autor: Nieznany autor, licencja: </a:t>
            </a:r>
            <a:r>
              <a:rPr lang="pl-PL" sz="1100" b="0" i="0" u="sng" strike="noStrike" cap="none" dirty="0" smtClean="0">
                <a:solidFill>
                  <a:srgbClr val="000000"/>
                </a:solidFill>
                <a:latin typeface="Montserrat" panose="00000500000000000000" pitchFamily="2" charset="-18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</a:t>
            </a:r>
            <a:endParaRPr lang="pl-PL" sz="1100" b="0" i="0" u="sng" strike="noStrike" cap="none" dirty="0" smtClean="0">
              <a:solidFill>
                <a:srgbClr val="000000"/>
              </a:solidFill>
              <a:latin typeface="Montserrat" panose="00000500000000000000" pitchFamily="2" charset="-18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q"/>
            </a:pPr>
            <a:r>
              <a:rPr lang="pl-PL" sz="1100" b="0" i="0" u="sng" strike="noStrike" cap="none" dirty="0" err="1" smtClean="0">
                <a:solidFill>
                  <a:srgbClr val="000000"/>
                </a:solidFill>
                <a:latin typeface="Montserrat" panose="00000500000000000000" pitchFamily="2" charset="-18"/>
                <a:sym typeface="Arial"/>
              </a:rPr>
              <a:t>Canv</a:t>
            </a:r>
            <a:r>
              <a:rPr lang="pl-PL" sz="1100" u="sng" dirty="0" err="1" smtClean="0">
                <a:latin typeface="Montserrat" panose="00000500000000000000" pitchFamily="2" charset="-18"/>
              </a:rPr>
              <a:t>a</a:t>
            </a:r>
            <a:endParaRPr lang="pl-PL" sz="1100" u="sng" dirty="0" smtClean="0">
              <a:latin typeface="Montserrat" panose="00000500000000000000" pitchFamily="2" charset="-18"/>
            </a:endParaRPr>
          </a:p>
          <a:p>
            <a:pPr marL="171450" indent="-171450">
              <a:buSzPts val="1100"/>
              <a:buFont typeface="Wingdings" panose="05000000000000000000" pitchFamily="2" charset="2"/>
              <a:buChar char="q"/>
            </a:pPr>
            <a:r>
              <a:rPr lang="pl-PL" sz="1100" u="sng" dirty="0" smtClean="0">
                <a:latin typeface="Montserrat" panose="00000500000000000000" pitchFamily="2" charset="-18"/>
              </a:rPr>
              <a:t>https://ifunny.co/picture/not-this-time-junior-today-is-the-release-day-bug-CkoxOELj9</a:t>
            </a:r>
          </a:p>
          <a:p>
            <a:pPr marL="171450" indent="-171450">
              <a:buSzPts val="1100"/>
              <a:buFont typeface="Wingdings" panose="05000000000000000000" pitchFamily="2" charset="2"/>
              <a:buChar char="q"/>
            </a:pPr>
            <a:r>
              <a:rPr lang="pl-PL" sz="1100" u="sng" dirty="0" smtClean="0">
                <a:latin typeface="Montserrat" panose="00000500000000000000" pitchFamily="2" charset="-18"/>
              </a:rPr>
              <a:t>https://imgflip.com/i/17otoe</a:t>
            </a:r>
          </a:p>
          <a:p>
            <a:pPr marL="171450" indent="-171450">
              <a:buSzPts val="1100"/>
              <a:buFont typeface="Wingdings" panose="05000000000000000000" pitchFamily="2" charset="2"/>
              <a:buChar char="q"/>
            </a:pPr>
            <a:r>
              <a:rPr lang="pl-PL" sz="1100" u="sng" dirty="0" smtClean="0">
                <a:latin typeface="Montserrat" panose="00000500000000000000" pitchFamily="2" charset="-18"/>
              </a:rPr>
              <a:t>http://www.zwierzusie.pl/img/578/buldog/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38B9AB74-4915-AE95-36D1-D45A1C65E0E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xmlns="" id="{93351B12-9211-6122-1A77-8AF489501B5A}"/>
              </a:ext>
            </a:extLst>
          </p:cNvPr>
          <p:cNvSpPr/>
          <p:nvPr/>
        </p:nvSpPr>
        <p:spPr>
          <a:xfrm>
            <a:off x="1135272" y="305623"/>
            <a:ext cx="53543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2800" b="1" dirty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WYKORZYSTANA GRAFIKA:</a:t>
            </a: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xmlns="" id="{76800754-5563-77C0-67E1-9D77BF3AF8CE}"/>
              </a:ext>
            </a:extLst>
          </p:cNvPr>
          <p:cNvGrpSpPr/>
          <p:nvPr/>
        </p:nvGrpSpPr>
        <p:grpSpPr>
          <a:xfrm>
            <a:off x="1585210" y="4389121"/>
            <a:ext cx="5973581" cy="577903"/>
            <a:chOff x="1374608" y="4396538"/>
            <a:chExt cx="6861011" cy="762000"/>
          </a:xfrm>
        </p:grpSpPr>
        <p:pic>
          <p:nvPicPr>
            <p:cNvPr id="11" name="Obraz 10">
              <a:extLst>
                <a:ext uri="{FF2B5EF4-FFF2-40B4-BE49-F238E27FC236}">
                  <a16:creationId xmlns:a16="http://schemas.microsoft.com/office/drawing/2014/main" xmlns="" id="{0E1B6FA3-F16C-DE24-965F-026C01372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74608" y="4539413"/>
              <a:ext cx="571500" cy="619125"/>
            </a:xfrm>
            <a:prstGeom prst="rect">
              <a:avLst/>
            </a:prstGeom>
          </p:spPr>
        </p:pic>
        <p:pic>
          <p:nvPicPr>
            <p:cNvPr id="12" name="Obraz 11">
              <a:extLst>
                <a:ext uri="{FF2B5EF4-FFF2-40B4-BE49-F238E27FC236}">
                  <a16:creationId xmlns:a16="http://schemas.microsoft.com/office/drawing/2014/main" xmlns="" id="{C577E692-D336-4D35-E0D5-9621C9428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23950" y="4396538"/>
              <a:ext cx="523875" cy="762000"/>
            </a:xfrm>
            <a:prstGeom prst="rect">
              <a:avLst/>
            </a:prstGeom>
          </p:spPr>
        </p:pic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xmlns="" id="{798B4027-8659-9FAF-C0BD-43E3B2821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25667" y="4682288"/>
              <a:ext cx="514350" cy="476250"/>
            </a:xfrm>
            <a:prstGeom prst="rect">
              <a:avLst/>
            </a:prstGeom>
          </p:spPr>
        </p:pic>
        <p:pic>
          <p:nvPicPr>
            <p:cNvPr id="14" name="Obraz 13">
              <a:extLst>
                <a:ext uri="{FF2B5EF4-FFF2-40B4-BE49-F238E27FC236}">
                  <a16:creationId xmlns:a16="http://schemas.microsoft.com/office/drawing/2014/main" xmlns="" id="{F9CFFC67-F1D1-DF20-BB69-23E82095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17859" y="4701338"/>
              <a:ext cx="476250" cy="457200"/>
            </a:xfrm>
            <a:prstGeom prst="rect">
              <a:avLst/>
            </a:prstGeom>
          </p:spPr>
        </p:pic>
        <p:pic>
          <p:nvPicPr>
            <p:cNvPr id="15" name="Obraz 14">
              <a:extLst>
                <a:ext uri="{FF2B5EF4-FFF2-40B4-BE49-F238E27FC236}">
                  <a16:creationId xmlns:a16="http://schemas.microsoft.com/office/drawing/2014/main" xmlns="" id="{02315321-546D-890A-99C3-834427C5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71951" y="4710863"/>
              <a:ext cx="542925" cy="447675"/>
            </a:xfrm>
            <a:prstGeom prst="rect">
              <a:avLst/>
            </a:prstGeom>
          </p:spPr>
        </p:pic>
        <p:pic>
          <p:nvPicPr>
            <p:cNvPr id="16" name="Obraz 15">
              <a:extLst>
                <a:ext uri="{FF2B5EF4-FFF2-40B4-BE49-F238E27FC236}">
                  <a16:creationId xmlns:a16="http://schemas.microsoft.com/office/drawing/2014/main" xmlns="" id="{79918897-F834-51B5-D121-C3DB3FBFE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flipV="1">
              <a:off x="7892719" y="4721139"/>
              <a:ext cx="342900" cy="43739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xmlns="" id="{2BDD0D90-596A-98D3-C585-CE2833FC1C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xmlns="" id="{544BA245-AFBF-ACC6-F5A6-6D1B1E526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083" y="3259412"/>
            <a:ext cx="1095626" cy="900282"/>
          </a:xfrm>
          <a:prstGeom prst="rect">
            <a:avLst/>
          </a:prstGeom>
        </p:spPr>
      </p:pic>
      <p:grpSp>
        <p:nvGrpSpPr>
          <p:cNvPr id="29" name="Grupa 28">
            <a:extLst>
              <a:ext uri="{FF2B5EF4-FFF2-40B4-BE49-F238E27FC236}">
                <a16:creationId xmlns:a16="http://schemas.microsoft.com/office/drawing/2014/main" xmlns="" id="{C256267F-2565-F29F-8DAA-4C089C07586B}"/>
              </a:ext>
            </a:extLst>
          </p:cNvPr>
          <p:cNvGrpSpPr/>
          <p:nvPr/>
        </p:nvGrpSpPr>
        <p:grpSpPr>
          <a:xfrm>
            <a:off x="2899668" y="806761"/>
            <a:ext cx="1080000" cy="1386000"/>
            <a:chOff x="1207725" y="71"/>
            <a:chExt cx="1310630" cy="150647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3" name="Sześciokąt 32">
              <a:extLst>
                <a:ext uri="{FF2B5EF4-FFF2-40B4-BE49-F238E27FC236}">
                  <a16:creationId xmlns:a16="http://schemas.microsoft.com/office/drawing/2014/main" xmlns="" id="{3B31A6AD-4F21-773E-4637-1AD6DEC7CD6E}"/>
                </a:ext>
              </a:extLst>
            </p:cNvPr>
            <p:cNvSpPr/>
            <p:nvPr/>
          </p:nvSpPr>
          <p:spPr>
            <a:xfrm rot="5400000">
              <a:off x="1109804" y="97992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5"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34" name="Sześciokąt 4">
              <a:extLst>
                <a:ext uri="{FF2B5EF4-FFF2-40B4-BE49-F238E27FC236}">
                  <a16:creationId xmlns:a16="http://schemas.microsoft.com/office/drawing/2014/main" xmlns="" id="{6F5CD78C-4606-219E-B2A4-AD98B9796493}"/>
                </a:ext>
              </a:extLst>
            </p:cNvPr>
            <p:cNvSpPr txBox="1"/>
            <p:nvPr/>
          </p:nvSpPr>
          <p:spPr>
            <a:xfrm>
              <a:off x="1411964" y="234830"/>
              <a:ext cx="902150" cy="10369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l-PL" sz="3600" kern="1200" dirty="0"/>
            </a:p>
          </p:txBody>
        </p:sp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xmlns="" id="{A0DD5E46-40F1-CC3A-DFBC-F144766F4C83}"/>
              </a:ext>
            </a:extLst>
          </p:cNvPr>
          <p:cNvGrpSpPr/>
          <p:nvPr/>
        </p:nvGrpSpPr>
        <p:grpSpPr>
          <a:xfrm>
            <a:off x="4082492" y="776345"/>
            <a:ext cx="1130400" cy="1440000"/>
            <a:chOff x="2623205" y="71"/>
            <a:chExt cx="1310630" cy="1506471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6" name="Sześciokąt 35">
              <a:extLst>
                <a:ext uri="{FF2B5EF4-FFF2-40B4-BE49-F238E27FC236}">
                  <a16:creationId xmlns:a16="http://schemas.microsoft.com/office/drawing/2014/main" xmlns="" id="{D03DBF26-31BB-93C2-2548-812F6FEB340E}"/>
                </a:ext>
              </a:extLst>
            </p:cNvPr>
            <p:cNvSpPr/>
            <p:nvPr/>
          </p:nvSpPr>
          <p:spPr>
            <a:xfrm rot="5400000">
              <a:off x="2525284" y="97992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37" name="Sześciokąt 4">
              <a:extLst>
                <a:ext uri="{FF2B5EF4-FFF2-40B4-BE49-F238E27FC236}">
                  <a16:creationId xmlns:a16="http://schemas.microsoft.com/office/drawing/2014/main" xmlns="" id="{F556D7AF-539D-1F3E-9BDB-22DEB4939E0A}"/>
                </a:ext>
              </a:extLst>
            </p:cNvPr>
            <p:cNvSpPr txBox="1"/>
            <p:nvPr/>
          </p:nvSpPr>
          <p:spPr>
            <a:xfrm>
              <a:off x="2827444" y="234830"/>
              <a:ext cx="902150" cy="103695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l-PL" sz="1900" kern="1200" dirty="0"/>
            </a:p>
          </p:txBody>
        </p:sp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xmlns="" id="{826710AB-70A8-B2AB-6172-7783450D6896}"/>
              </a:ext>
            </a:extLst>
          </p:cNvPr>
          <p:cNvGrpSpPr/>
          <p:nvPr/>
        </p:nvGrpSpPr>
        <p:grpSpPr>
          <a:xfrm>
            <a:off x="3469868" y="2034537"/>
            <a:ext cx="1094400" cy="1440000"/>
            <a:chOff x="2017573" y="1278763"/>
            <a:chExt cx="1310630" cy="150647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42" name="Sześciokąt 41">
              <a:extLst>
                <a:ext uri="{FF2B5EF4-FFF2-40B4-BE49-F238E27FC236}">
                  <a16:creationId xmlns:a16="http://schemas.microsoft.com/office/drawing/2014/main" xmlns="" id="{109A2C89-9182-3F5D-E30A-6F6613800218}"/>
                </a:ext>
              </a:extLst>
            </p:cNvPr>
            <p:cNvSpPr/>
            <p:nvPr/>
          </p:nvSpPr>
          <p:spPr>
            <a:xfrm rot="5400000">
              <a:off x="1919652" y="1376684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7"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43" name="Sześciokąt 4">
              <a:extLst>
                <a:ext uri="{FF2B5EF4-FFF2-40B4-BE49-F238E27FC236}">
                  <a16:creationId xmlns:a16="http://schemas.microsoft.com/office/drawing/2014/main" xmlns="" id="{3A50DB9C-C3FB-CB6A-4606-4CEC07DC8AF3}"/>
                </a:ext>
              </a:extLst>
            </p:cNvPr>
            <p:cNvSpPr txBox="1"/>
            <p:nvPr/>
          </p:nvSpPr>
          <p:spPr>
            <a:xfrm>
              <a:off x="2221812" y="1513522"/>
              <a:ext cx="902150" cy="10369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l-PL" sz="1900" kern="1200" dirty="0"/>
            </a:p>
          </p:txBody>
        </p: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xmlns="" id="{EE8B2D42-09B7-E3F4-BABD-ADBF816622E4}"/>
              </a:ext>
            </a:extLst>
          </p:cNvPr>
          <p:cNvGrpSpPr/>
          <p:nvPr/>
        </p:nvGrpSpPr>
        <p:grpSpPr>
          <a:xfrm>
            <a:off x="4683602" y="2043810"/>
            <a:ext cx="1094400" cy="1440000"/>
            <a:chOff x="3433054" y="1278763"/>
            <a:chExt cx="1310630" cy="1506471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45" name="Sześciokąt 44">
              <a:extLst>
                <a:ext uri="{FF2B5EF4-FFF2-40B4-BE49-F238E27FC236}">
                  <a16:creationId xmlns:a16="http://schemas.microsoft.com/office/drawing/2014/main" xmlns="" id="{8DC29B82-E843-A478-5264-945E953E97D2}"/>
                </a:ext>
              </a:extLst>
            </p:cNvPr>
            <p:cNvSpPr/>
            <p:nvPr/>
          </p:nvSpPr>
          <p:spPr>
            <a:xfrm rot="5400000">
              <a:off x="3335133" y="1376684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46" name="Sześciokąt 4">
              <a:extLst>
                <a:ext uri="{FF2B5EF4-FFF2-40B4-BE49-F238E27FC236}">
                  <a16:creationId xmlns:a16="http://schemas.microsoft.com/office/drawing/2014/main" xmlns="" id="{AEA810F2-6B8D-8CE9-1099-2CDF6D55FD18}"/>
                </a:ext>
              </a:extLst>
            </p:cNvPr>
            <p:cNvSpPr txBox="1"/>
            <p:nvPr/>
          </p:nvSpPr>
          <p:spPr>
            <a:xfrm>
              <a:off x="3637293" y="1513522"/>
              <a:ext cx="902150" cy="103695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l-PL" sz="3600" kern="1200" dirty="0"/>
            </a:p>
          </p:txBody>
        </p: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xmlns="" id="{ECD16E05-4CFD-7128-3601-E962A4B134D6}"/>
              </a:ext>
            </a:extLst>
          </p:cNvPr>
          <p:cNvGrpSpPr/>
          <p:nvPr/>
        </p:nvGrpSpPr>
        <p:grpSpPr>
          <a:xfrm>
            <a:off x="4037804" y="3308942"/>
            <a:ext cx="1206000" cy="1512000"/>
            <a:chOff x="2705535" y="2534965"/>
            <a:chExt cx="1310630" cy="1506471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51" name="Sześciokąt 50">
              <a:extLst>
                <a:ext uri="{FF2B5EF4-FFF2-40B4-BE49-F238E27FC236}">
                  <a16:creationId xmlns:a16="http://schemas.microsoft.com/office/drawing/2014/main" xmlns="" id="{2069C9F8-0A60-51B5-EAA5-5A20BA072010}"/>
                </a:ext>
              </a:extLst>
            </p:cNvPr>
            <p:cNvSpPr/>
            <p:nvPr/>
          </p:nvSpPr>
          <p:spPr>
            <a:xfrm rot="5400000">
              <a:off x="2607614" y="2632886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9"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52" name="Sześciokąt 4">
              <a:extLst>
                <a:ext uri="{FF2B5EF4-FFF2-40B4-BE49-F238E27FC236}">
                  <a16:creationId xmlns:a16="http://schemas.microsoft.com/office/drawing/2014/main" xmlns="" id="{126AEAA7-12D8-9D19-2EE0-09B3A4B65ADA}"/>
                </a:ext>
              </a:extLst>
            </p:cNvPr>
            <p:cNvSpPr txBox="1"/>
            <p:nvPr/>
          </p:nvSpPr>
          <p:spPr>
            <a:xfrm>
              <a:off x="2909774" y="2769724"/>
              <a:ext cx="902150" cy="10369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l-PL" sz="1900" kern="1200" dirty="0"/>
            </a:p>
          </p:txBody>
        </p:sp>
      </p:grpSp>
      <p:sp>
        <p:nvSpPr>
          <p:cNvPr id="54" name="pole tekstowe 53">
            <a:extLst>
              <a:ext uri="{FF2B5EF4-FFF2-40B4-BE49-F238E27FC236}">
                <a16:creationId xmlns:a16="http://schemas.microsoft.com/office/drawing/2014/main" xmlns="" id="{278EED11-84B5-476E-813C-44DE5B4DA300}"/>
              </a:ext>
            </a:extLst>
          </p:cNvPr>
          <p:cNvSpPr txBox="1"/>
          <p:nvPr/>
        </p:nvSpPr>
        <p:spPr>
          <a:xfrm>
            <a:off x="988145" y="1104221"/>
            <a:ext cx="1763700" cy="738664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tserrat" panose="00000500000000000000" pitchFamily="2" charset="-18"/>
              </a:rPr>
              <a:t>SCRUM MASTER</a:t>
            </a:r>
          </a:p>
          <a:p>
            <a:pPr algn="ctr"/>
            <a:r>
              <a:rPr lang="pl-PL" b="1" dirty="0">
                <a:solidFill>
                  <a:schemeClr val="tx1"/>
                </a:solidFill>
                <a:latin typeface="Montserrat" panose="00000500000000000000" pitchFamily="2" charset="-18"/>
              </a:rPr>
              <a:t>Ewa Mospinek-Kubiak</a:t>
            </a:r>
          </a:p>
        </p:txBody>
      </p:sp>
      <p:grpSp>
        <p:nvGrpSpPr>
          <p:cNvPr id="56" name="Grupa 55">
            <a:extLst>
              <a:ext uri="{FF2B5EF4-FFF2-40B4-BE49-F238E27FC236}">
                <a16:creationId xmlns:a16="http://schemas.microsoft.com/office/drawing/2014/main" xmlns="" id="{F0AB84D3-816E-86AA-BF9A-D7B98DF6E420}"/>
              </a:ext>
            </a:extLst>
          </p:cNvPr>
          <p:cNvGrpSpPr/>
          <p:nvPr/>
        </p:nvGrpSpPr>
        <p:grpSpPr>
          <a:xfrm>
            <a:off x="1849089" y="2312327"/>
            <a:ext cx="1696091" cy="970248"/>
            <a:chOff x="600948" y="1590522"/>
            <a:chExt cx="1807762" cy="970248"/>
          </a:xfrm>
        </p:grpSpPr>
        <p:sp>
          <p:nvSpPr>
            <p:cNvPr id="57" name="Prostokąt 56">
              <a:extLst>
                <a:ext uri="{FF2B5EF4-FFF2-40B4-BE49-F238E27FC236}">
                  <a16:creationId xmlns:a16="http://schemas.microsoft.com/office/drawing/2014/main" xmlns="" id="{874413BE-C3EE-9349-09A3-E3DFAEF7CC36}"/>
                </a:ext>
              </a:extLst>
            </p:cNvPr>
            <p:cNvSpPr/>
            <p:nvPr/>
          </p:nvSpPr>
          <p:spPr>
            <a:xfrm>
              <a:off x="600948" y="1656888"/>
              <a:ext cx="1626989" cy="90388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58" name="pole tekstowe 57">
              <a:extLst>
                <a:ext uri="{FF2B5EF4-FFF2-40B4-BE49-F238E27FC236}">
                  <a16:creationId xmlns:a16="http://schemas.microsoft.com/office/drawing/2014/main" xmlns="" id="{01E1868E-0CBF-84CB-FEA4-BCFC4633DA0D}"/>
                </a:ext>
              </a:extLst>
            </p:cNvPr>
            <p:cNvSpPr txBox="1"/>
            <p:nvPr/>
          </p:nvSpPr>
          <p:spPr>
            <a:xfrm>
              <a:off x="781719" y="1590522"/>
              <a:ext cx="1626991" cy="9038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l-PL" b="1" kern="1200" dirty="0" err="1">
                  <a:latin typeface="Montserrat" panose="00000500000000000000" pitchFamily="2" charset="-18"/>
                </a:rPr>
                <a:t>Rostyslav</a:t>
              </a:r>
              <a:r>
                <a:rPr lang="pl-PL" b="1" kern="1200" dirty="0">
                  <a:latin typeface="Montserrat" panose="00000500000000000000" pitchFamily="2" charset="-18"/>
                </a:rPr>
                <a:t> </a:t>
              </a:r>
              <a:r>
                <a:rPr lang="pl-PL" b="1" kern="1200" dirty="0" err="1">
                  <a:latin typeface="Montserrat" panose="00000500000000000000" pitchFamily="2" charset="-18"/>
                </a:rPr>
                <a:t>Bozhko</a:t>
              </a:r>
              <a:r>
                <a:rPr lang="pl-PL" b="1" kern="1200" dirty="0">
                  <a:latin typeface="Montserrat" panose="00000500000000000000" pitchFamily="2" charset="-18"/>
                </a:rPr>
                <a:t> </a:t>
              </a:r>
            </a:p>
          </p:txBody>
        </p:sp>
      </p:grpSp>
      <p:sp>
        <p:nvSpPr>
          <p:cNvPr id="59" name="pole tekstowe 58">
            <a:extLst>
              <a:ext uri="{FF2B5EF4-FFF2-40B4-BE49-F238E27FC236}">
                <a16:creationId xmlns:a16="http://schemas.microsoft.com/office/drawing/2014/main" xmlns="" id="{02C8E3FA-68D3-FAC9-3AE8-7DF53C730FBA}"/>
              </a:ext>
            </a:extLst>
          </p:cNvPr>
          <p:cNvSpPr txBox="1"/>
          <p:nvPr/>
        </p:nvSpPr>
        <p:spPr>
          <a:xfrm>
            <a:off x="5696835" y="2309285"/>
            <a:ext cx="1409685" cy="9038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b="1" kern="1200" dirty="0">
                <a:latin typeface="Montserrat" panose="00000500000000000000" pitchFamily="2" charset="-18"/>
              </a:rPr>
              <a:t>Marcelina Sentyrz</a:t>
            </a:r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xmlns="" id="{4F0B3044-1701-9181-C198-55CD8EA73F5B}"/>
              </a:ext>
            </a:extLst>
          </p:cNvPr>
          <p:cNvSpPr txBox="1"/>
          <p:nvPr/>
        </p:nvSpPr>
        <p:spPr>
          <a:xfrm>
            <a:off x="1375027" y="3608614"/>
            <a:ext cx="1497518" cy="9038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b="1" kern="1200" dirty="0">
                <a:latin typeface="Montserrat" panose="00000500000000000000" pitchFamily="2" charset="-18"/>
              </a:rPr>
              <a:t>Katarzyna </a:t>
            </a:r>
            <a:r>
              <a:rPr lang="pl-PL" b="1" kern="1200" dirty="0" err="1">
                <a:latin typeface="Montserrat" panose="00000500000000000000" pitchFamily="2" charset="-18"/>
              </a:rPr>
              <a:t>Mironiuk</a:t>
            </a:r>
            <a:endParaRPr lang="pl-PL" b="1" kern="1200" dirty="0">
              <a:latin typeface="Montserrat" panose="00000500000000000000" pitchFamily="2" charset="-18"/>
            </a:endParaRPr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xmlns="" id="{086DBAAE-661F-C38B-5455-4CF954C1CEA0}"/>
              </a:ext>
            </a:extLst>
          </p:cNvPr>
          <p:cNvSpPr txBox="1"/>
          <p:nvPr/>
        </p:nvSpPr>
        <p:spPr>
          <a:xfrm>
            <a:off x="5156542" y="3608614"/>
            <a:ext cx="1095626" cy="9038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b="1" kern="1200" dirty="0">
                <a:latin typeface="Montserrat" panose="00000500000000000000" pitchFamily="2" charset="-18"/>
              </a:rPr>
              <a:t>Marta            Pajor</a:t>
            </a:r>
          </a:p>
        </p:txBody>
      </p:sp>
      <p:sp>
        <p:nvSpPr>
          <p:cNvPr id="65" name="pole tekstowe 64">
            <a:extLst>
              <a:ext uri="{FF2B5EF4-FFF2-40B4-BE49-F238E27FC236}">
                <a16:creationId xmlns:a16="http://schemas.microsoft.com/office/drawing/2014/main" xmlns="" id="{B0E1C69A-F58B-97EE-EE14-4892C82C2F07}"/>
              </a:ext>
            </a:extLst>
          </p:cNvPr>
          <p:cNvSpPr txBox="1"/>
          <p:nvPr/>
        </p:nvSpPr>
        <p:spPr>
          <a:xfrm>
            <a:off x="5300968" y="1174601"/>
            <a:ext cx="186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tserrat" panose="00000500000000000000" pitchFamily="2" charset="-18"/>
              </a:rPr>
              <a:t>TEAM LIDER</a:t>
            </a:r>
          </a:p>
          <a:p>
            <a:pPr algn="ctr"/>
            <a:r>
              <a:rPr lang="pl-PL" b="1" dirty="0">
                <a:solidFill>
                  <a:schemeClr val="tx1"/>
                </a:solidFill>
                <a:latin typeface="Montserrat" panose="00000500000000000000" pitchFamily="2" charset="-18"/>
              </a:rPr>
              <a:t>Kamila Czarnecka</a:t>
            </a:r>
          </a:p>
        </p:txBody>
      </p:sp>
      <p:sp>
        <p:nvSpPr>
          <p:cNvPr id="71" name="Prostokąt 70">
            <a:extLst>
              <a:ext uri="{FF2B5EF4-FFF2-40B4-BE49-F238E27FC236}">
                <a16:creationId xmlns:a16="http://schemas.microsoft.com/office/drawing/2014/main" xmlns="" id="{594000DF-8B5D-1476-9F4D-2DED26364E16}"/>
              </a:ext>
            </a:extLst>
          </p:cNvPr>
          <p:cNvSpPr/>
          <p:nvPr/>
        </p:nvSpPr>
        <p:spPr>
          <a:xfrm>
            <a:off x="2385287" y="157706"/>
            <a:ext cx="33554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2800" b="1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  <a:latin typeface="Montserrat" panose="00000500000000000000" pitchFamily="2" charset="-18"/>
                <a:sym typeface="Montserrat"/>
              </a:rPr>
              <a:t>SKŁAD ZESPOŁU</a:t>
            </a:r>
          </a:p>
        </p:txBody>
      </p:sp>
      <p:grpSp>
        <p:nvGrpSpPr>
          <p:cNvPr id="83" name="Grupa 82">
            <a:extLst>
              <a:ext uri="{FF2B5EF4-FFF2-40B4-BE49-F238E27FC236}">
                <a16:creationId xmlns:a16="http://schemas.microsoft.com/office/drawing/2014/main" xmlns="" id="{46409E1C-8EB3-7637-9F4B-FE829EDBB95C}"/>
              </a:ext>
            </a:extLst>
          </p:cNvPr>
          <p:cNvGrpSpPr/>
          <p:nvPr/>
        </p:nvGrpSpPr>
        <p:grpSpPr>
          <a:xfrm>
            <a:off x="2856936" y="3311562"/>
            <a:ext cx="1080000" cy="1476000"/>
            <a:chOff x="3433054" y="1278763"/>
            <a:chExt cx="1310630" cy="1506471"/>
          </a:xfr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84" name="Sześciokąt 83">
              <a:extLst>
                <a:ext uri="{FF2B5EF4-FFF2-40B4-BE49-F238E27FC236}">
                  <a16:creationId xmlns:a16="http://schemas.microsoft.com/office/drawing/2014/main" xmlns="" id="{992CA408-7E47-5472-0849-46580E9BE6EC}"/>
                </a:ext>
              </a:extLst>
            </p:cNvPr>
            <p:cNvSpPr/>
            <p:nvPr/>
          </p:nvSpPr>
          <p:spPr>
            <a:xfrm rot="5400000">
              <a:off x="3335133" y="1376684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85" name="Sześciokąt 4">
              <a:extLst>
                <a:ext uri="{FF2B5EF4-FFF2-40B4-BE49-F238E27FC236}">
                  <a16:creationId xmlns:a16="http://schemas.microsoft.com/office/drawing/2014/main" xmlns="" id="{276AD896-913C-37EB-06A7-8984E5DF831C}"/>
                </a:ext>
              </a:extLst>
            </p:cNvPr>
            <p:cNvSpPr txBox="1"/>
            <p:nvPr/>
          </p:nvSpPr>
          <p:spPr>
            <a:xfrm>
              <a:off x="3637293" y="1513522"/>
              <a:ext cx="902150" cy="103695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l-PL" sz="3600" kern="1200" dirty="0"/>
            </a:p>
          </p:txBody>
        </p:sp>
      </p:grpSp>
      <p:sp>
        <p:nvSpPr>
          <p:cNvPr id="86" name="pole tekstowe 85">
            <a:extLst>
              <a:ext uri="{FF2B5EF4-FFF2-40B4-BE49-F238E27FC236}">
                <a16:creationId xmlns:a16="http://schemas.microsoft.com/office/drawing/2014/main" xmlns="" id="{9FB2C30A-0041-FECA-27C1-C0859B8C1210}"/>
              </a:ext>
            </a:extLst>
          </p:cNvPr>
          <p:cNvSpPr txBox="1"/>
          <p:nvPr/>
        </p:nvSpPr>
        <p:spPr>
          <a:xfrm>
            <a:off x="6713214" y="4250886"/>
            <a:ext cx="215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tserrat" panose="00000500000000000000" pitchFamily="2" charset="-18"/>
              </a:rPr>
              <a:t>MENTOR</a:t>
            </a:r>
            <a:endParaRPr lang="pl-PL" b="1" dirty="0">
              <a:solidFill>
                <a:srgbClr val="002060"/>
              </a:solidFill>
              <a:latin typeface="Montserrat" panose="00000500000000000000" pitchFamily="2" charset="-18"/>
            </a:endParaRPr>
          </a:p>
          <a:p>
            <a:pPr algn="ctr" defTabSz="711200">
              <a:spcBef>
                <a:spcPct val="0"/>
              </a:spcBef>
              <a:spcAft>
                <a:spcPct val="35000"/>
              </a:spcAft>
            </a:pPr>
            <a:r>
              <a:rPr lang="pl-PL" b="1" dirty="0" smtClean="0">
                <a:solidFill>
                  <a:schemeClr val="tx1"/>
                </a:solidFill>
                <a:latin typeface="Montserrat" panose="00000500000000000000" pitchFamily="2" charset="-18"/>
              </a:rPr>
              <a:t>Jerzy Mirski-Zwydak</a:t>
            </a:r>
            <a:endParaRPr lang="pl-PL" b="1" dirty="0">
              <a:solidFill>
                <a:schemeClr val="tx1"/>
              </a:solidFill>
              <a:latin typeface="Montserrat" panose="00000500000000000000" pitchFamily="2" charset="-1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ole tekstowe 21">
            <a:extLst>
              <a:ext uri="{FF2B5EF4-FFF2-40B4-BE49-F238E27FC236}">
                <a16:creationId xmlns:a16="http://schemas.microsoft.com/office/drawing/2014/main" xmlns="" id="{263161AE-AED9-C3EB-2EC0-2430EE1183CA}"/>
              </a:ext>
            </a:extLst>
          </p:cNvPr>
          <p:cNvSpPr txBox="1"/>
          <p:nvPr/>
        </p:nvSpPr>
        <p:spPr>
          <a:xfrm>
            <a:off x="7591856" y="7635901"/>
            <a:ext cx="883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4" tooltip="https://dobrosmaki.blogspot.com/2012/06/wieprzowina-z-papryka-po-syczuansku.html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5" tooltip="https://creativecommons.org/licenses/by-nc-sa/3.0/"/>
              </a:rPr>
              <a:t>CC BY-SA-NC</a:t>
            </a:r>
            <a:endParaRPr lang="pl-PL" sz="90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xmlns="" id="{69E42789-F0EB-C41F-02A4-97C3B73D3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742" y="806869"/>
            <a:ext cx="2334243" cy="559294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xmlns="" id="{651A51E7-DCD8-4DF8-2690-E141F902FCD8}"/>
              </a:ext>
            </a:extLst>
          </p:cNvPr>
          <p:cNvSpPr txBox="1"/>
          <p:nvPr/>
        </p:nvSpPr>
        <p:spPr>
          <a:xfrm>
            <a:off x="2612423" y="1555250"/>
            <a:ext cx="505673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b="1" dirty="0"/>
              <a:t>Źródło przepisów kulinarnych wraz ze sposobem przygotowania i czasem wykonania</a:t>
            </a:r>
          </a:p>
          <a:p>
            <a:endParaRPr lang="pl-PL" sz="1200" b="1" dirty="0"/>
          </a:p>
          <a:p>
            <a:r>
              <a:rPr lang="pl-PL" sz="1700" b="1" dirty="0"/>
              <a:t>Twoja cyfrowa książka kulinarna: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sz="1700" b="1" dirty="0">
                <a:solidFill>
                  <a:schemeClr val="tx1"/>
                </a:solidFill>
              </a:rPr>
              <a:t>dodajesz własne przepisy dań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sz="1700" b="1" dirty="0">
                <a:solidFill>
                  <a:schemeClr val="tx1"/>
                </a:solidFill>
              </a:rPr>
              <a:t>tworzysz listy zakupów</a:t>
            </a:r>
          </a:p>
          <a:p>
            <a:endParaRPr lang="pl-PL" sz="1200" b="1" dirty="0">
              <a:solidFill>
                <a:schemeClr val="tx1"/>
              </a:solidFill>
            </a:endParaRPr>
          </a:p>
          <a:p>
            <a:r>
              <a:rPr lang="pl-PL" sz="1700" b="1" dirty="0">
                <a:solidFill>
                  <a:schemeClr val="tx1"/>
                </a:solidFill>
              </a:rPr>
              <a:t>Wyszukiwanie przepisów po </a:t>
            </a:r>
          </a:p>
          <a:p>
            <a:r>
              <a:rPr lang="pl-PL" sz="1700" b="1" dirty="0">
                <a:solidFill>
                  <a:schemeClr val="tx1"/>
                </a:solidFill>
              </a:rPr>
              <a:t>składniku lub nazwie dania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xmlns="" id="{E8316F5E-D8DF-D60D-0F37-827DD59439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76" t="10292" r="19187" b="14625"/>
          <a:stretch/>
        </p:blipFill>
        <p:spPr>
          <a:xfrm>
            <a:off x="2230116" y="1611992"/>
            <a:ext cx="246572" cy="211391"/>
          </a:xfrm>
          <a:prstGeom prst="rect">
            <a:avLst/>
          </a:prstGeom>
        </p:spPr>
      </p:pic>
      <p:pic>
        <p:nvPicPr>
          <p:cNvPr id="34" name="Obraz 33">
            <a:extLst>
              <a:ext uri="{FF2B5EF4-FFF2-40B4-BE49-F238E27FC236}">
                <a16:creationId xmlns:a16="http://schemas.microsoft.com/office/drawing/2014/main" xmlns="" id="{C2BFE5E2-73BE-F459-9AA5-F992CFF2265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  <p:sp>
        <p:nvSpPr>
          <p:cNvPr id="42" name="Prostokąt 41">
            <a:extLst>
              <a:ext uri="{FF2B5EF4-FFF2-40B4-BE49-F238E27FC236}">
                <a16:creationId xmlns:a16="http://schemas.microsoft.com/office/drawing/2014/main" xmlns="" id="{BAFCD1CB-78DF-CED1-A014-48175D27B4A3}"/>
              </a:ext>
            </a:extLst>
          </p:cNvPr>
          <p:cNvSpPr/>
          <p:nvPr/>
        </p:nvSpPr>
        <p:spPr>
          <a:xfrm>
            <a:off x="2114682" y="298249"/>
            <a:ext cx="25763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2800" b="1" dirty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O APLIKACJI</a:t>
            </a:r>
          </a:p>
        </p:txBody>
      </p:sp>
      <p:pic>
        <p:nvPicPr>
          <p:cNvPr id="44" name="Obraz 43">
            <a:extLst>
              <a:ext uri="{FF2B5EF4-FFF2-40B4-BE49-F238E27FC236}">
                <a16:creationId xmlns:a16="http://schemas.microsoft.com/office/drawing/2014/main" xmlns="" id="{2C73A2D8-7634-4DF1-F7FF-D70C02BD2B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76" t="10292" r="19187" b="14625"/>
          <a:stretch/>
        </p:blipFill>
        <p:spPr>
          <a:xfrm>
            <a:off x="2230116" y="2331848"/>
            <a:ext cx="246572" cy="211391"/>
          </a:xfrm>
          <a:prstGeom prst="rect">
            <a:avLst/>
          </a:prstGeom>
        </p:spPr>
      </p:pic>
      <p:pic>
        <p:nvPicPr>
          <p:cNvPr id="45" name="Obraz 44">
            <a:extLst>
              <a:ext uri="{FF2B5EF4-FFF2-40B4-BE49-F238E27FC236}">
                <a16:creationId xmlns:a16="http://schemas.microsoft.com/office/drawing/2014/main" xmlns="" id="{8D70626B-E728-FDA1-193C-C43F6BF852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76" t="10292" r="19187" b="14625"/>
          <a:stretch/>
        </p:blipFill>
        <p:spPr>
          <a:xfrm>
            <a:off x="2237490" y="3287801"/>
            <a:ext cx="246572" cy="211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xmlns="" id="{3D716521-0D01-196D-3AEA-EFD013FA486A}"/>
              </a:ext>
            </a:extLst>
          </p:cNvPr>
          <p:cNvSpPr/>
          <p:nvPr/>
        </p:nvSpPr>
        <p:spPr>
          <a:xfrm>
            <a:off x="1004792" y="620176"/>
            <a:ext cx="50401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2800" b="1" dirty="0" smtClean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NAJWIĘKSZE WYZWANIE</a:t>
            </a:r>
            <a:endParaRPr lang="pl-PL" sz="2800" b="1" dirty="0">
              <a:ln/>
              <a:solidFill>
                <a:schemeClr val="tx1"/>
              </a:solidFill>
              <a:latin typeface="Montserrat" panose="00000500000000000000" pitchFamily="2" charset="-18"/>
              <a:sym typeface="Montserrat"/>
            </a:endParaRP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D20014B7-8BCA-242B-A071-E58B71C564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 </a:t>
            </a: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75625" y="0"/>
            <a:ext cx="9683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1413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xmlns="" id="{8B6A921F-73C1-F530-F932-2AE28192D0FA}"/>
              </a:ext>
            </a:extLst>
          </p:cNvPr>
          <p:cNvSpPr/>
          <p:nvPr/>
        </p:nvSpPr>
        <p:spPr>
          <a:xfrm>
            <a:off x="2111493" y="246629"/>
            <a:ext cx="44967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2800" b="1" dirty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PROJEKT W LICZBACH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791B0F39-5DB9-97C6-3FCF-3622E1A9EF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023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xmlns="" id="{3D716521-0D01-196D-3AEA-EFD013FA486A}"/>
              </a:ext>
            </a:extLst>
          </p:cNvPr>
          <p:cNvSpPr/>
          <p:nvPr/>
        </p:nvSpPr>
        <p:spPr>
          <a:xfrm>
            <a:off x="3474262" y="305623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2800" b="1" dirty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RAPORTY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xmlns="" id="{D20014B7-8BCA-242B-A071-E58B71C564E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  <p:pic>
        <p:nvPicPr>
          <p:cNvPr id="26" name="Obraz 25" descr="Obraz zawierający tekst, zrzut ekranu, diagram, krąg&#10;&#10;Opis wygenerowany automatycznie">
            <a:extLst>
              <a:ext uri="{FF2B5EF4-FFF2-40B4-BE49-F238E27FC236}">
                <a16:creationId xmlns:a16="http://schemas.microsoft.com/office/drawing/2014/main" xmlns="" id="{D2BB04FD-4F6E-FF01-1A5F-C56DC84AC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26" y="1300161"/>
            <a:ext cx="3757474" cy="25649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Obraz 27" descr="Obraz zawierający tekst, zrzut ekranu, diagram, krąg&#10;&#10;Opis wygenerowany automatycznie">
            <a:extLst>
              <a:ext uri="{FF2B5EF4-FFF2-40B4-BE49-F238E27FC236}">
                <a16:creationId xmlns:a16="http://schemas.microsoft.com/office/drawing/2014/main" xmlns="" id="{2011BDE8-D7F6-0A32-BFA4-6C9C43079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986" y="1300161"/>
            <a:ext cx="3757474" cy="25649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1413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/>
          <p:nvPr/>
        </p:nvSpPr>
        <p:spPr>
          <a:xfrm>
            <a:off x="762700" y="2017175"/>
            <a:ext cx="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47"/>
          <p:cNvSpPr txBox="1"/>
          <p:nvPr/>
        </p:nvSpPr>
        <p:spPr>
          <a:xfrm>
            <a:off x="1290646" y="882742"/>
            <a:ext cx="313159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POZIOMY TESTÓW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l-PL" sz="400" b="1" dirty="0">
              <a:solidFill>
                <a:schemeClr val="tx1"/>
              </a:solidFill>
              <a:latin typeface="Montserrat" panose="00000500000000000000" pitchFamily="2" charset="-18"/>
              <a:ea typeface="Open Sans"/>
              <a:cs typeface="Open Sans"/>
              <a:sym typeface="Open Sans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systemowe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akceptacyjne</a:t>
            </a:r>
          </a:p>
        </p:txBody>
      </p:sp>
      <p:sp>
        <p:nvSpPr>
          <p:cNvPr id="204" name="Google Shape;204;p47"/>
          <p:cNvSpPr txBox="1"/>
          <p:nvPr/>
        </p:nvSpPr>
        <p:spPr>
          <a:xfrm>
            <a:off x="1245114" y="2424784"/>
            <a:ext cx="3212511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NIEFUNKCJONALNE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endParaRPr lang="pl-PL" sz="400" b="1" dirty="0">
              <a:solidFill>
                <a:schemeClr val="tx1"/>
              </a:solidFill>
              <a:latin typeface="Montserrat" panose="00000500000000000000" pitchFamily="2" charset="-18"/>
              <a:ea typeface="Open Sans"/>
              <a:cs typeface="Open Sans"/>
              <a:sym typeface="Open Sa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użyteczności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bezpieczeństwa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zgodności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przenaszalności</a:t>
            </a:r>
            <a:endParaRPr sz="13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47"/>
          <p:cNvSpPr txBox="1"/>
          <p:nvPr/>
        </p:nvSpPr>
        <p:spPr>
          <a:xfrm>
            <a:off x="4613791" y="887234"/>
            <a:ext cx="3564186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STATYCZNE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l-PL" sz="400" b="1" dirty="0">
              <a:solidFill>
                <a:schemeClr val="tx1"/>
              </a:solidFill>
              <a:latin typeface="Montserrat" panose="00000500000000000000" pitchFamily="2" charset="-18"/>
              <a:ea typeface="Open Sans"/>
              <a:cs typeface="Open Sans"/>
              <a:sym typeface="Open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Przejrzenie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Przegląd nieformalny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Analiza statyczna</a:t>
            </a:r>
            <a:endParaRPr sz="1300" dirty="0">
              <a:solidFill>
                <a:schemeClr val="tx1"/>
              </a:solidFill>
              <a:latin typeface="Montserrat" panose="00000500000000000000" pitchFamily="2" charset="-18"/>
              <a:ea typeface="Open Sans"/>
              <a:cs typeface="Open Sans"/>
              <a:sym typeface="Open Sans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xmlns="" id="{982D4A3F-1FB4-9505-CB0D-F068C8F468AC}"/>
              </a:ext>
            </a:extLst>
          </p:cNvPr>
          <p:cNvSpPr/>
          <p:nvPr/>
        </p:nvSpPr>
        <p:spPr>
          <a:xfrm>
            <a:off x="1245114" y="275757"/>
            <a:ext cx="62077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2000" b="1" dirty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ZASTOSOWANE NARZĘDZIA I TECHNOLOGIE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E687D643-A5C7-0002-E9B7-C40B4B1A87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  <p:sp>
        <p:nvSpPr>
          <p:cNvPr id="22" name="Google Shape;206;p47">
            <a:extLst>
              <a:ext uri="{FF2B5EF4-FFF2-40B4-BE49-F238E27FC236}">
                <a16:creationId xmlns:a16="http://schemas.microsoft.com/office/drawing/2014/main" xmlns="" id="{3E4E9F05-A05F-F3B2-ED8C-2F0F570C805D}"/>
              </a:ext>
            </a:extLst>
          </p:cNvPr>
          <p:cNvSpPr txBox="1"/>
          <p:nvPr/>
        </p:nvSpPr>
        <p:spPr>
          <a:xfrm>
            <a:off x="1245114" y="1861137"/>
            <a:ext cx="319907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FUNKCJONALNE</a:t>
            </a:r>
            <a:endParaRPr sz="1200" b="1" dirty="0">
              <a:solidFill>
                <a:schemeClr val="tx1"/>
              </a:solidFill>
              <a:latin typeface="Montserrat" panose="00000500000000000000" pitchFamily="2" charset="-18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06;p47">
            <a:extLst>
              <a:ext uri="{FF2B5EF4-FFF2-40B4-BE49-F238E27FC236}">
                <a16:creationId xmlns:a16="http://schemas.microsoft.com/office/drawing/2014/main" xmlns="" id="{E9DAD7A7-EA90-3F23-8CCD-7BE8294F48CB}"/>
              </a:ext>
            </a:extLst>
          </p:cNvPr>
          <p:cNvSpPr txBox="1"/>
          <p:nvPr/>
        </p:nvSpPr>
        <p:spPr>
          <a:xfrm>
            <a:off x="4613791" y="2057842"/>
            <a:ext cx="3564187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CZARNOSKRZYNKOWE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l-PL" sz="400" b="1" dirty="0">
              <a:solidFill>
                <a:schemeClr val="tx1"/>
              </a:solidFill>
              <a:latin typeface="Montserrat" panose="00000500000000000000" pitchFamily="2" charset="-18"/>
              <a:ea typeface="Open Sans"/>
              <a:cs typeface="Open Sans"/>
              <a:sym typeface="Open Sans"/>
            </a:endParaRPr>
          </a:p>
          <a:p>
            <a:pPr marL="285750" indent="-285750"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w oparciu o przypadki użycia</a:t>
            </a:r>
          </a:p>
        </p:txBody>
      </p:sp>
      <p:sp>
        <p:nvSpPr>
          <p:cNvPr id="24" name="Google Shape;206;p47">
            <a:extLst>
              <a:ext uri="{FF2B5EF4-FFF2-40B4-BE49-F238E27FC236}">
                <a16:creationId xmlns:a16="http://schemas.microsoft.com/office/drawing/2014/main" xmlns="" id="{C12F81E9-8FF3-10DE-C1A3-7ADEB95A89E8}"/>
              </a:ext>
            </a:extLst>
          </p:cNvPr>
          <p:cNvSpPr txBox="1"/>
          <p:nvPr/>
        </p:nvSpPr>
        <p:spPr>
          <a:xfrm>
            <a:off x="4613790" y="2868995"/>
            <a:ext cx="3820635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</a:t>
            </a:r>
            <a:r>
              <a:rPr lang="pl-PL" b="1" dirty="0" smtClean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OPARTE NA DOŚWIADCZENIU</a:t>
            </a:r>
            <a:endParaRPr lang="pl-PL" b="1" dirty="0">
              <a:solidFill>
                <a:schemeClr val="tx1"/>
              </a:solidFill>
              <a:latin typeface="Montserrat" panose="00000500000000000000" pitchFamily="2" charset="-18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l-PL" sz="400" b="1" dirty="0">
              <a:solidFill>
                <a:schemeClr val="tx1"/>
              </a:solidFill>
              <a:latin typeface="Montserrat" panose="00000500000000000000" pitchFamily="2" charset="-18"/>
              <a:ea typeface="Open Sans"/>
              <a:cs typeface="Open Sans"/>
              <a:sym typeface="Open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eksploracyjne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Zgadywanie błędów</a:t>
            </a:r>
          </a:p>
        </p:txBody>
      </p:sp>
      <p:sp>
        <p:nvSpPr>
          <p:cNvPr id="28" name="Google Shape;206;p47">
            <a:extLst>
              <a:ext uri="{FF2B5EF4-FFF2-40B4-BE49-F238E27FC236}">
                <a16:creationId xmlns:a16="http://schemas.microsoft.com/office/drawing/2014/main" xmlns="" id="{17722336-B169-A275-DDEB-3A52340F4803}"/>
              </a:ext>
            </a:extLst>
          </p:cNvPr>
          <p:cNvSpPr txBox="1"/>
          <p:nvPr/>
        </p:nvSpPr>
        <p:spPr>
          <a:xfrm>
            <a:off x="1237493" y="3871833"/>
            <a:ext cx="321431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ZWIĄZANE ZE ZMIANAMI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l-PL" sz="400" b="1" dirty="0">
              <a:solidFill>
                <a:schemeClr val="tx1"/>
              </a:solidFill>
              <a:latin typeface="Montserrat" panose="00000500000000000000" pitchFamily="2" charset="-18"/>
              <a:ea typeface="Open Sans"/>
              <a:cs typeface="Open Sans"/>
              <a:sym typeface="Open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poczytalności</a:t>
            </a:r>
          </a:p>
        </p:txBody>
      </p:sp>
      <p:sp>
        <p:nvSpPr>
          <p:cNvPr id="29" name="Google Shape;206;p47">
            <a:extLst>
              <a:ext uri="{FF2B5EF4-FFF2-40B4-BE49-F238E27FC236}">
                <a16:creationId xmlns:a16="http://schemas.microsoft.com/office/drawing/2014/main" xmlns="" id="{14822E1B-3D0C-CBB0-292E-574D709912E3}"/>
              </a:ext>
            </a:extLst>
          </p:cNvPr>
          <p:cNvSpPr txBox="1"/>
          <p:nvPr/>
        </p:nvSpPr>
        <p:spPr>
          <a:xfrm>
            <a:off x="4608575" y="3871833"/>
            <a:ext cx="3564186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PO SCENARIUSZU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l-PL" sz="400" b="1" dirty="0">
              <a:solidFill>
                <a:schemeClr val="tx1"/>
              </a:solidFill>
              <a:latin typeface="Montserrat" panose="00000500000000000000" pitchFamily="2" charset="-18"/>
              <a:ea typeface="Open Sans"/>
              <a:cs typeface="Open Sans"/>
              <a:sym typeface="Open San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pozytywne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pl-PL" sz="1300" dirty="0">
                <a:solidFill>
                  <a:schemeClr val="tx1"/>
                </a:solidFill>
                <a:latin typeface="Montserrat" panose="00000500000000000000" pitchFamily="2" charset="-18"/>
                <a:ea typeface="Open Sans"/>
                <a:cs typeface="Open Sans"/>
                <a:sym typeface="Open Sans"/>
              </a:rPr>
              <a:t>Testy negatywne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xmlns="" id="{B94985FF-7986-E640-B322-0D4B41CF4A0F}"/>
              </a:ext>
            </a:extLst>
          </p:cNvPr>
          <p:cNvSpPr/>
          <p:nvPr/>
        </p:nvSpPr>
        <p:spPr>
          <a:xfrm>
            <a:off x="1268853" y="1754969"/>
            <a:ext cx="66062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l-PL" sz="3200" b="1" dirty="0">
                <a:ln/>
                <a:solidFill>
                  <a:schemeClr val="tx1"/>
                </a:solidFill>
                <a:latin typeface="Montserrat" panose="00000500000000000000" pitchFamily="2" charset="-18"/>
                <a:sym typeface="Montserrat"/>
              </a:rPr>
              <a:t>JAKIE BYŁY NASZE SUKCESY?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A159FF49-1AB3-F518-177A-F97C3320F5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904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xmlns="" id="{340B5C5B-3916-24BF-09FB-43AB925A19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tretch>
            <a:fillRect/>
          </a:stretch>
        </p:blipFill>
        <p:spPr>
          <a:xfrm>
            <a:off x="8486506" y="104933"/>
            <a:ext cx="523896" cy="4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91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uga">
  <a:themeElements>
    <a:clrScheme name="Smuga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muga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3903</TotalTime>
  <Words>238</Words>
  <Application>Microsoft Office PowerPoint</Application>
  <PresentationFormat>Pokaz na ekranie (16:9)</PresentationFormat>
  <Paragraphs>79</Paragraphs>
  <Slides>14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2" baseType="lpstr">
      <vt:lpstr>Arial</vt:lpstr>
      <vt:lpstr>Open Sans</vt:lpstr>
      <vt:lpstr>Montserrat</vt:lpstr>
      <vt:lpstr>Century Gothic</vt:lpstr>
      <vt:lpstr>Wingdings</vt:lpstr>
      <vt:lpstr>Book Antiqua</vt:lpstr>
      <vt:lpstr>Wingdings 3</vt:lpstr>
      <vt:lpstr>Smuga</vt:lpstr>
      <vt:lpstr>Slajd 1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  <vt:lpstr>Slajd 13</vt:lpstr>
      <vt:lpstr>Slajd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cp:lastModifiedBy>kamilaczarnecka.travel@gmail.com</cp:lastModifiedBy>
  <cp:revision>79</cp:revision>
  <dcterms:modified xsi:type="dcterms:W3CDTF">2023-12-20T17:56:03Z</dcterms:modified>
</cp:coreProperties>
</file>